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0" r:id="rId2"/>
    <p:sldMasterId id="2147483702" r:id="rId3"/>
    <p:sldMasterId id="2147483732" r:id="rId4"/>
    <p:sldMasterId id="2147483750" r:id="rId5"/>
    <p:sldMasterId id="2147483768" r:id="rId6"/>
  </p:sldMasterIdLst>
  <p:sldIdLst>
    <p:sldId id="256" r:id="rId7"/>
    <p:sldId id="257" r:id="rId8"/>
    <p:sldId id="258" r:id="rId9"/>
    <p:sldId id="259" r:id="rId10"/>
    <p:sldId id="261"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4" d="100"/>
          <a:sy n="84" d="100"/>
        </p:scale>
        <p:origin x="96"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5680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16712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511507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282936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70E63D-C02E-4380-BEF0-CD29432C4DEB}"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019467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864192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0E63D-C02E-4380-BEF0-CD29432C4DEB}"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49072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870085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4232442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4068047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676299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14585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668723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5387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807153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20875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445278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978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990537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081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4711276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70E63D-C02E-4380-BEF0-CD29432C4DEB}"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733318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036462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0E63D-C02E-4380-BEF0-CD29432C4DEB}"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553977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743768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845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4363508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1892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466710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130548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D73C8F3-722A-4F26-B850-DC268D98DC7A}" type="slidenum">
              <a:rPr lang="en-US" smtClean="0"/>
              <a:t>‹#›</a:t>
            </a:fld>
            <a:endParaRPr lang="en-US"/>
          </a:p>
        </p:txBody>
      </p:sp>
    </p:spTree>
    <p:extLst>
      <p:ext uri="{BB962C8B-B14F-4D97-AF65-F5344CB8AC3E}">
        <p14:creationId xmlns:p14="http://schemas.microsoft.com/office/powerpoint/2010/main" val="4026725435"/>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661659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70E63D-C02E-4380-BEF0-CD29432C4DEB}"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4552702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3669116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0E63D-C02E-4380-BEF0-CD29432C4DEB}"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8169468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0971034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1885563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6860807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131749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3101340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643865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45376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7373934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70E63D-C02E-4380-BEF0-CD29432C4DEB}"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40342399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6133072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0E63D-C02E-4380-BEF0-CD29432C4DEB}"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42945333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4788103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4678638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8837637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9842763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5881556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8475806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4475818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3074107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3021817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8466131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6738476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4190496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7646291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1865187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70E63D-C02E-4380-BEF0-CD29432C4DEB}"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8939147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8322576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0E63D-C02E-4380-BEF0-CD29432C4DEB}"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7373189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1853664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3369866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6721453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0317304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880340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6726887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4177417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5273634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9693286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828355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4283146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7409769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8430582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5457312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70E63D-C02E-4380-BEF0-CD29432C4DEB}"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5754355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41916530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0E63D-C02E-4380-BEF0-CD29432C4DEB}"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1508713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8146974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6919318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3853431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9782952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480311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70E63D-C02E-4380-BEF0-CD29432C4DEB}"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23915302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15337553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270E63D-C02E-4380-BEF0-CD29432C4DEB}"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3625202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33998590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70E63D-C02E-4380-BEF0-CD29432C4DEB}"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3C8F3-722A-4F26-B850-DC268D98DC7A}" type="slidenum">
              <a:rPr lang="en-US" smtClean="0"/>
              <a:t>‹#›</a:t>
            </a:fld>
            <a:endParaRPr lang="en-US"/>
          </a:p>
        </p:txBody>
      </p:sp>
    </p:spTree>
    <p:extLst>
      <p:ext uri="{BB962C8B-B14F-4D97-AF65-F5344CB8AC3E}">
        <p14:creationId xmlns:p14="http://schemas.microsoft.com/office/powerpoint/2010/main" val="751231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theme" Target="../theme/theme5.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6.png"/><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AD73C8F3-722A-4F26-B850-DC268D98DC7A}" type="slidenum">
              <a:rPr lang="en-US" smtClean="0"/>
              <a:t>‹#›</a:t>
            </a:fld>
            <a:endParaRPr lang="en-US"/>
          </a:p>
        </p:txBody>
      </p:sp>
    </p:spTree>
    <p:extLst>
      <p:ext uri="{BB962C8B-B14F-4D97-AF65-F5344CB8AC3E}">
        <p14:creationId xmlns:p14="http://schemas.microsoft.com/office/powerpoint/2010/main" val="363464271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D73C8F3-722A-4F26-B850-DC268D98DC7A}"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134607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AD73C8F3-722A-4F26-B850-DC268D98DC7A}" type="slidenum">
              <a:rPr lang="en-US" smtClean="0"/>
              <a:t>‹#›</a:t>
            </a:fld>
            <a:endParaRPr lang="en-US"/>
          </a:p>
        </p:txBody>
      </p:sp>
    </p:spTree>
    <p:extLst>
      <p:ext uri="{BB962C8B-B14F-4D97-AF65-F5344CB8AC3E}">
        <p14:creationId xmlns:p14="http://schemas.microsoft.com/office/powerpoint/2010/main" val="434846110"/>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D73C8F3-722A-4F26-B850-DC268D98DC7A}" type="slidenum">
              <a:rPr lang="en-US" smtClean="0"/>
              <a:t>‹#›</a:t>
            </a:fld>
            <a:endParaRPr lang="en-US"/>
          </a:p>
        </p:txBody>
      </p:sp>
    </p:spTree>
    <p:extLst>
      <p:ext uri="{BB962C8B-B14F-4D97-AF65-F5344CB8AC3E}">
        <p14:creationId xmlns:p14="http://schemas.microsoft.com/office/powerpoint/2010/main" val="23259153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D73C8F3-722A-4F26-B850-DC268D98DC7A}" type="slidenum">
              <a:rPr lang="en-US" smtClean="0"/>
              <a:t>‹#›</a:t>
            </a:fld>
            <a:endParaRPr lang="en-US"/>
          </a:p>
        </p:txBody>
      </p:sp>
    </p:spTree>
    <p:extLst>
      <p:ext uri="{BB962C8B-B14F-4D97-AF65-F5344CB8AC3E}">
        <p14:creationId xmlns:p14="http://schemas.microsoft.com/office/powerpoint/2010/main" val="1739003855"/>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270E63D-C02E-4380-BEF0-CD29432C4DEB}" type="datetimeFigureOut">
              <a:rPr lang="en-US" smtClean="0"/>
              <a:t>12/20/2019</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D73C8F3-722A-4F26-B850-DC268D98DC7A}" type="slidenum">
              <a:rPr lang="en-US" smtClean="0"/>
              <a:t>‹#›</a:t>
            </a:fld>
            <a:endParaRPr lang="en-US"/>
          </a:p>
        </p:txBody>
      </p:sp>
    </p:spTree>
    <p:extLst>
      <p:ext uri="{BB962C8B-B14F-4D97-AF65-F5344CB8AC3E}">
        <p14:creationId xmlns:p14="http://schemas.microsoft.com/office/powerpoint/2010/main" val="3056126684"/>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Public_policy" TargetMode="External"/><Relationship Id="rId2" Type="http://schemas.openxmlformats.org/officeDocument/2006/relationships/hyperlink" Target="https://en.wikipedia.org/wiki/Cost" TargetMode="Externa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Risk_aversion" TargetMode="External"/><Relationship Id="rId7" Type="http://schemas.openxmlformats.org/officeDocument/2006/relationships/image" Target="../media/image8.png"/><Relationship Id="rId2" Type="http://schemas.openxmlformats.org/officeDocument/2006/relationships/hyperlink" Target="https://en.wikipedia.org/wiki/Probability_theory" TargetMode="External"/><Relationship Id="rId1" Type="http://schemas.openxmlformats.org/officeDocument/2006/relationships/slideLayout" Target="../slideLayouts/slideLayout30.xml"/><Relationship Id="rId6" Type="http://schemas.openxmlformats.org/officeDocument/2006/relationships/hyperlink" Target="https://en.wikipedia.org/wiki/Monte_Carlo_method" TargetMode="External"/><Relationship Id="rId5" Type="http://schemas.openxmlformats.org/officeDocument/2006/relationships/hyperlink" Target="https://en.wikipedia.org/wiki/Sensitivity_analysis" TargetMode="External"/><Relationship Id="rId4" Type="http://schemas.openxmlformats.org/officeDocument/2006/relationships/hyperlink" Target="https://en.wikipedia.org/wiki/Expected_retur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en.wikipedia.org/wiki/Kaldor%E2%80%93Hicks_efficiency" TargetMode="Externa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Office_of_Information_and_Regulatory_Affairs" TargetMode="External"/><Relationship Id="rId2" Type="http://schemas.openxmlformats.org/officeDocument/2006/relationships/hyperlink" Target="https://en.wikipedia.org/wiki/Ronald_Reagan" TargetMode="External"/><Relationship Id="rId1" Type="http://schemas.openxmlformats.org/officeDocument/2006/relationships/slideLayout" Target="../slideLayouts/slideLayout58.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676E-443B-4B6E-B2FD-8833942BD9F5}"/>
              </a:ext>
            </a:extLst>
          </p:cNvPr>
          <p:cNvSpPr>
            <a:spLocks noGrp="1"/>
          </p:cNvSpPr>
          <p:nvPr>
            <p:ph type="ctrTitle"/>
          </p:nvPr>
        </p:nvSpPr>
        <p:spPr/>
        <p:txBody>
          <a:bodyPr>
            <a:normAutofit/>
          </a:bodyPr>
          <a:lstStyle/>
          <a:p>
            <a:r>
              <a:rPr lang="en-US" dirty="0"/>
              <a:t>Cost–benefit analysis</a:t>
            </a:r>
            <a:br>
              <a:rPr lang="en-US" dirty="0"/>
            </a:br>
            <a:endParaRPr lang="en-US" dirty="0"/>
          </a:p>
        </p:txBody>
      </p:sp>
      <p:sp>
        <p:nvSpPr>
          <p:cNvPr id="3" name="Subtitle 2">
            <a:extLst>
              <a:ext uri="{FF2B5EF4-FFF2-40B4-BE49-F238E27FC236}">
                <a16:creationId xmlns:a16="http://schemas.microsoft.com/office/drawing/2014/main" id="{6952E707-C748-4E6B-96B9-CE32F3648AB8}"/>
              </a:ext>
            </a:extLst>
          </p:cNvPr>
          <p:cNvSpPr>
            <a:spLocks noGrp="1"/>
          </p:cNvSpPr>
          <p:nvPr>
            <p:ph type="subTitle" idx="1"/>
          </p:nvPr>
        </p:nvSpPr>
        <p:spPr/>
        <p:txBody>
          <a:bodyPr/>
          <a:lstStyle/>
          <a:p>
            <a:r>
              <a:rPr lang="en-US" dirty="0"/>
              <a:t>Nita Medeea-Mihaela</a:t>
            </a:r>
          </a:p>
        </p:txBody>
      </p:sp>
    </p:spTree>
    <p:extLst>
      <p:ext uri="{BB962C8B-B14F-4D97-AF65-F5344CB8AC3E}">
        <p14:creationId xmlns:p14="http://schemas.microsoft.com/office/powerpoint/2010/main" val="1858044667"/>
      </p:ext>
    </p:extLst>
  </p:cSld>
  <p:clrMapOvr>
    <a:masterClrMapping/>
  </p:clrMapOvr>
  <mc:AlternateContent xmlns:mc="http://schemas.openxmlformats.org/markup-compatibility/2006">
    <mc:Choice xmlns:p14="http://schemas.microsoft.com/office/powerpoint/2010/main" Requires="p14">
      <p:transition spd="slow" p14:dur="2000" advTm="1000"/>
    </mc:Choice>
    <mc:Fallback>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4" dur="500"/>
                                        <p:tgtEl>
                                          <p:spTgt spid="3">
                                            <p:txEl>
                                              <p:pRg st="0" end="0"/>
                                            </p:txEl>
                                          </p:spTgt>
                                        </p:tgtEl>
                                      </p:cBhvr>
                                    </p:animEffect>
                                  </p:childTnLst>
                                </p:cTn>
                              </p:par>
                            </p:childTnLst>
                          </p:cTn>
                        </p:par>
                        <p:par>
                          <p:cTn id="25" fill="hold">
                            <p:stCondLst>
                              <p:cond delay="2500"/>
                            </p:stCondLst>
                            <p:childTnLst>
                              <p:par>
                                <p:cTn id="26" presetID="14" presetClass="exit" presetSubtype="10" fill="hold" grpId="1" nodeType="afterEffect">
                                  <p:stCondLst>
                                    <p:cond delay="1500"/>
                                  </p:stCondLst>
                                  <p:childTnLst>
                                    <p:animEffect transition="out" filter="randombar(horizontal)">
                                      <p:cBhvr>
                                        <p:cTn id="27" dur="500"/>
                                        <p:tgtEl>
                                          <p:spTgt spid="3">
                                            <p:txEl>
                                              <p:pRg st="0" end="0"/>
                                            </p:txEl>
                                          </p:spTgt>
                                        </p:tgtEl>
                                      </p:cBhvr>
                                    </p:animEffect>
                                    <p:set>
                                      <p:cBhvr>
                                        <p:cTn id="28" dur="1" fill="hold">
                                          <p:stCondLst>
                                            <p:cond delay="499"/>
                                          </p:stCondLst>
                                        </p:cTn>
                                        <p:tgtEl>
                                          <p:spTgt spid="3">
                                            <p:txEl>
                                              <p:pRg st="0" end="0"/>
                                            </p:txEl>
                                          </p:spTgt>
                                        </p:tgtEl>
                                        <p:attrNameLst>
                                          <p:attrName>style.visibility</p:attrName>
                                        </p:attrNameLst>
                                      </p:cBhvr>
                                      <p:to>
                                        <p:strVal val="hidden"/>
                                      </p:to>
                                    </p:set>
                                  </p:childTnLst>
                                </p:cTn>
                              </p:par>
                            </p:childTnLst>
                          </p:cTn>
                        </p:par>
                        <p:par>
                          <p:cTn id="29" fill="hold">
                            <p:stCondLst>
                              <p:cond delay="4500"/>
                            </p:stCondLst>
                            <p:childTnLst>
                              <p:par>
                                <p:cTn id="30" presetID="26" presetClass="exit" presetSubtype="0" fill="hold" grpId="1" nodeType="afterEffect">
                                  <p:stCondLst>
                                    <p:cond delay="0"/>
                                  </p:stCondLst>
                                  <p:childTnLst>
                                    <p:animEffect transition="out" filter="wipe(down)">
                                      <p:cBhvr>
                                        <p:cTn id="31" dur="180" accel="50000">
                                          <p:stCondLst>
                                            <p:cond delay="1820"/>
                                          </p:stCondLst>
                                        </p:cTn>
                                        <p:tgtEl>
                                          <p:spTgt spid="2"/>
                                        </p:tgtEl>
                                      </p:cBhvr>
                                    </p:animEffect>
                                    <p:anim calcmode="lin" valueType="num">
                                      <p:cBhvr>
                                        <p:cTn id="32" dur="1822"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33" dur="178">
                                          <p:stCondLst>
                                            <p:cond delay="1822"/>
                                          </p:stCondLst>
                                        </p:cTn>
                                        <p:tgtEl>
                                          <p:spTgt spid="2"/>
                                        </p:tgtEl>
                                        <p:attrNameLst>
                                          <p:attrName>ppt_x</p:attrName>
                                        </p:attrNameLst>
                                      </p:cBhvr>
                                      <p:tavLst>
                                        <p:tav tm="0">
                                          <p:val>
                                            <p:strVal val="ppt_x"/>
                                          </p:val>
                                        </p:tav>
                                        <p:tav tm="100000">
                                          <p:val>
                                            <p:strVal val="ppt_x"/>
                                          </p:val>
                                        </p:tav>
                                      </p:tavLst>
                                    </p:anim>
                                    <p:anim calcmode="lin" valueType="num">
                                      <p:cBhvr>
                                        <p:cTn id="34" dur="664"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8" dur="180" accel="50000">
                                          <p:stCondLst>
                                            <p:cond delay="1820"/>
                                          </p:stCondLst>
                                        </p:cTn>
                                        <p:tgtEl>
                                          <p:spTgt spid="2"/>
                                        </p:tgtEl>
                                        <p:attrNameLst>
                                          <p:attrName>ppt_y</p:attrName>
                                        </p:attrNameLst>
                                      </p:cBhvr>
                                      <p:tavLst>
                                        <p:tav tm="0">
                                          <p:val>
                                            <p:strVal val="ppt_y"/>
                                          </p:val>
                                        </p:tav>
                                        <p:tav tm="100000">
                                          <p:val>
                                            <p:strVal val="ppt_y+ppt_h"/>
                                          </p:val>
                                        </p:tav>
                                      </p:tavLst>
                                    </p:anim>
                                    <p:animScale>
                                      <p:cBhvr>
                                        <p:cTn id="39" dur="26">
                                          <p:stCondLst>
                                            <p:cond delay="620"/>
                                          </p:stCondLst>
                                        </p:cTn>
                                        <p:tgtEl>
                                          <p:spTgt spid="2"/>
                                        </p:tgtEl>
                                      </p:cBhvr>
                                      <p:to x="100000" y="60000"/>
                                    </p:animScale>
                                    <p:animScale>
                                      <p:cBhvr>
                                        <p:cTn id="40" dur="166" decel="50000">
                                          <p:stCondLst>
                                            <p:cond delay="646"/>
                                          </p:stCondLst>
                                        </p:cTn>
                                        <p:tgtEl>
                                          <p:spTgt spid="2"/>
                                        </p:tgtEl>
                                      </p:cBhvr>
                                      <p:to x="100000" y="100000"/>
                                    </p:animScale>
                                    <p:animScale>
                                      <p:cBhvr>
                                        <p:cTn id="41" dur="26">
                                          <p:stCondLst>
                                            <p:cond delay="1312"/>
                                          </p:stCondLst>
                                        </p:cTn>
                                        <p:tgtEl>
                                          <p:spTgt spid="2"/>
                                        </p:tgtEl>
                                      </p:cBhvr>
                                      <p:to x="100000" y="80000"/>
                                    </p:animScale>
                                    <p:animScale>
                                      <p:cBhvr>
                                        <p:cTn id="42" dur="166" decel="50000">
                                          <p:stCondLst>
                                            <p:cond delay="1338"/>
                                          </p:stCondLst>
                                        </p:cTn>
                                        <p:tgtEl>
                                          <p:spTgt spid="2"/>
                                        </p:tgtEl>
                                      </p:cBhvr>
                                      <p:to x="100000" y="100000"/>
                                    </p:animScale>
                                    <p:animScale>
                                      <p:cBhvr>
                                        <p:cTn id="43" dur="26">
                                          <p:stCondLst>
                                            <p:cond delay="1642"/>
                                          </p:stCondLst>
                                        </p:cTn>
                                        <p:tgtEl>
                                          <p:spTgt spid="2"/>
                                        </p:tgtEl>
                                      </p:cBhvr>
                                      <p:to x="100000" y="90000"/>
                                    </p:animScale>
                                    <p:animScale>
                                      <p:cBhvr>
                                        <p:cTn id="44" dur="166" decel="50000">
                                          <p:stCondLst>
                                            <p:cond delay="1668"/>
                                          </p:stCondLst>
                                        </p:cTn>
                                        <p:tgtEl>
                                          <p:spTgt spid="2"/>
                                        </p:tgtEl>
                                      </p:cBhvr>
                                      <p:to x="100000" y="100000"/>
                                    </p:animScale>
                                    <p:animScale>
                                      <p:cBhvr>
                                        <p:cTn id="45" dur="26">
                                          <p:stCondLst>
                                            <p:cond delay="1808"/>
                                          </p:stCondLst>
                                        </p:cTn>
                                        <p:tgtEl>
                                          <p:spTgt spid="2"/>
                                        </p:tgtEl>
                                      </p:cBhvr>
                                      <p:to x="100000" y="95000"/>
                                    </p:animScale>
                                    <p:animScale>
                                      <p:cBhvr>
                                        <p:cTn id="46" dur="166" decel="50000">
                                          <p:stCondLst>
                                            <p:cond delay="1834"/>
                                          </p:stCondLst>
                                        </p:cTn>
                                        <p:tgtEl>
                                          <p:spTgt spid="2"/>
                                        </p:tgtEl>
                                      </p:cBhvr>
                                      <p:to x="100000" y="100000"/>
                                    </p:animScale>
                                    <p:set>
                                      <p:cBhvr>
                                        <p:cTn id="4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5A2094-D89C-4282-86C4-1DDE37F8C7B0}"/>
              </a:ext>
            </a:extLst>
          </p:cNvPr>
          <p:cNvSpPr>
            <a:spLocks noGrp="1"/>
          </p:cNvSpPr>
          <p:nvPr>
            <p:ph idx="1"/>
          </p:nvPr>
        </p:nvSpPr>
        <p:spPr>
          <a:xfrm>
            <a:off x="684212" y="88777"/>
            <a:ext cx="4908720" cy="6684885"/>
          </a:xfrm>
        </p:spPr>
        <p:txBody>
          <a:bodyPr>
            <a:normAutofit/>
          </a:bodyPr>
          <a:lstStyle/>
          <a:p>
            <a:r>
              <a:rPr lang="en-US" b="1" dirty="0">
                <a:solidFill>
                  <a:schemeClr val="bg1"/>
                </a:solidFill>
                <a:latin typeface="Tw Cen MT Condensed" panose="020B0606020104020203" pitchFamily="34" charset="0"/>
              </a:rPr>
              <a:t>Cost–benefit analysis</a:t>
            </a:r>
            <a:r>
              <a:rPr lang="en-US" dirty="0">
                <a:solidFill>
                  <a:schemeClr val="bg1"/>
                </a:solidFill>
                <a:latin typeface="Tw Cen MT Condensed" panose="020B0606020104020203" pitchFamily="34" charset="0"/>
              </a:rPr>
              <a:t> (</a:t>
            </a:r>
            <a:r>
              <a:rPr lang="en-US" b="1" dirty="0">
                <a:solidFill>
                  <a:schemeClr val="bg1"/>
                </a:solidFill>
                <a:latin typeface="Tw Cen MT Condensed" panose="020B0606020104020203" pitchFamily="34" charset="0"/>
              </a:rPr>
              <a:t>CBA</a:t>
            </a:r>
            <a:r>
              <a:rPr lang="en-US" dirty="0">
                <a:solidFill>
                  <a:schemeClr val="bg1"/>
                </a:solidFill>
                <a:latin typeface="Tw Cen MT Condensed" panose="020B0606020104020203" pitchFamily="34" charset="0"/>
              </a:rPr>
              <a:t>), sometimes called </a:t>
            </a:r>
            <a:r>
              <a:rPr lang="en-US" b="1" dirty="0">
                <a:solidFill>
                  <a:schemeClr val="bg1"/>
                </a:solidFill>
                <a:latin typeface="Tw Cen MT Condensed" panose="020B0606020104020203" pitchFamily="34" charset="0"/>
              </a:rPr>
              <a:t>benefit costs analysis</a:t>
            </a:r>
            <a:r>
              <a:rPr lang="en-US" dirty="0">
                <a:solidFill>
                  <a:schemeClr val="bg1"/>
                </a:solidFill>
                <a:latin typeface="Tw Cen MT Condensed" panose="020B0606020104020203" pitchFamily="34" charset="0"/>
              </a:rPr>
              <a:t> (</a:t>
            </a:r>
            <a:r>
              <a:rPr lang="en-US" b="1" dirty="0">
                <a:solidFill>
                  <a:schemeClr val="bg1"/>
                </a:solidFill>
                <a:latin typeface="Tw Cen MT Condensed" panose="020B0606020104020203" pitchFamily="34" charset="0"/>
              </a:rPr>
              <a:t>BCA</a:t>
            </a:r>
            <a:r>
              <a:rPr lang="en-US" dirty="0">
                <a:solidFill>
                  <a:schemeClr val="bg1"/>
                </a:solidFill>
                <a:latin typeface="Tw Cen MT Condensed" panose="020B0606020104020203" pitchFamily="34" charset="0"/>
              </a:rPr>
              <a:t>), is a systematic approach to estimating the strengths and weaknesses of alternatives used to determine options which provide the best approach to achieving benefits while preserving savings (for example, in transactions, activities, and functional business requirements). A CBA may be used to compare completed or potential courses of actions, or to estimate (or evaluate) the value against the </a:t>
            </a:r>
            <a:r>
              <a:rPr lang="en-US" dirty="0">
                <a:solidFill>
                  <a:schemeClr val="bg1"/>
                </a:solidFill>
                <a:latin typeface="Tw Cen MT Condensed" panose="020B0606020104020203" pitchFamily="34" charset="0"/>
                <a:hlinkClick r:id="rId2" tooltip="Cost">
                  <a:extLst>
                    <a:ext uri="{A12FA001-AC4F-418D-AE19-62706E023703}">
                      <ahyp:hlinkClr xmlns:ahyp="http://schemas.microsoft.com/office/drawing/2018/hyperlinkcolor" val="tx"/>
                    </a:ext>
                  </a:extLst>
                </a:hlinkClick>
              </a:rPr>
              <a:t>cost</a:t>
            </a:r>
            <a:r>
              <a:rPr lang="en-US" dirty="0">
                <a:solidFill>
                  <a:schemeClr val="bg1"/>
                </a:solidFill>
                <a:latin typeface="Tw Cen MT Condensed" panose="020B0606020104020203" pitchFamily="34" charset="0"/>
              </a:rPr>
              <a:t> of a decision, project, or policy. It is commonly used in commercial transactions, business or policy decisions (particularly </a:t>
            </a:r>
            <a:r>
              <a:rPr lang="en-US" dirty="0">
                <a:solidFill>
                  <a:schemeClr val="bg1"/>
                </a:solidFill>
                <a:latin typeface="Tw Cen MT Condensed" panose="020B0606020104020203" pitchFamily="34" charset="0"/>
                <a:hlinkClick r:id="rId3" tooltip="Public policy">
                  <a:extLst>
                    <a:ext uri="{A12FA001-AC4F-418D-AE19-62706E023703}">
                      <ahyp:hlinkClr xmlns:ahyp="http://schemas.microsoft.com/office/drawing/2018/hyperlinkcolor" val="tx"/>
                    </a:ext>
                  </a:extLst>
                </a:hlinkClick>
              </a:rPr>
              <a:t>public policy</a:t>
            </a:r>
            <a:r>
              <a:rPr lang="en-US" dirty="0">
                <a:solidFill>
                  <a:schemeClr val="bg1"/>
                </a:solidFill>
                <a:latin typeface="Tw Cen MT Condensed" panose="020B0606020104020203" pitchFamily="34" charset="0"/>
              </a:rPr>
              <a:t>), and project investments.</a:t>
            </a:r>
          </a:p>
        </p:txBody>
      </p:sp>
      <p:pic>
        <p:nvPicPr>
          <p:cNvPr id="5" name="Picture 4">
            <a:extLst>
              <a:ext uri="{FF2B5EF4-FFF2-40B4-BE49-F238E27FC236}">
                <a16:creationId xmlns:a16="http://schemas.microsoft.com/office/drawing/2014/main" id="{E1690CF7-A154-472D-A8D9-738F36E31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1908" y="484573"/>
            <a:ext cx="4908720" cy="5515416"/>
          </a:xfrm>
          <a:prstGeom prst="rect">
            <a:avLst/>
          </a:prstGeom>
        </p:spPr>
      </p:pic>
    </p:spTree>
    <p:extLst>
      <p:ext uri="{BB962C8B-B14F-4D97-AF65-F5344CB8AC3E}">
        <p14:creationId xmlns:p14="http://schemas.microsoft.com/office/powerpoint/2010/main" val="2077464436"/>
      </p:ext>
    </p:extLst>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par>
                          <p:cTn id="13" fill="hold">
                            <p:stCondLst>
                              <p:cond delay="2250"/>
                            </p:stCondLst>
                            <p:childTnLst>
                              <p:par>
                                <p:cTn id="14" presetID="21" presetClass="exit" presetSubtype="1" fill="hold" nodeType="afterEffect">
                                  <p:stCondLst>
                                    <p:cond delay="2000"/>
                                  </p:stCondLst>
                                  <p:childTnLst>
                                    <p:animEffect transition="out" filter="wheel(1)">
                                      <p:cBhvr>
                                        <p:cTn id="15" dur="2000"/>
                                        <p:tgtEl>
                                          <p:spTgt spid="5"/>
                                        </p:tgtEl>
                                      </p:cBhvr>
                                    </p:animEffect>
                                    <p:set>
                                      <p:cBhvr>
                                        <p:cTn id="16" dur="1" fill="hold">
                                          <p:stCondLst>
                                            <p:cond delay="1999"/>
                                          </p:stCondLst>
                                        </p:cTn>
                                        <p:tgtEl>
                                          <p:spTgt spid="5"/>
                                        </p:tgtEl>
                                        <p:attrNameLst>
                                          <p:attrName>style.visibility</p:attrName>
                                        </p:attrNameLst>
                                      </p:cBhvr>
                                      <p:to>
                                        <p:strVal val="hidden"/>
                                      </p:to>
                                    </p:set>
                                  </p:childTnLst>
                                </p:cTn>
                              </p:par>
                            </p:childTnLst>
                          </p:cTn>
                        </p:par>
                        <p:par>
                          <p:cTn id="17" fill="hold">
                            <p:stCondLst>
                              <p:cond delay="6250"/>
                            </p:stCondLst>
                            <p:childTnLst>
                              <p:par>
                                <p:cTn id="18" presetID="10" presetClass="exit" presetSubtype="0" fill="hold" nodeType="afterEffect">
                                  <p:stCondLst>
                                    <p:cond delay="0"/>
                                  </p:stCondLst>
                                  <p:childTnLst>
                                    <p:animEffect transition="out" filter="fade">
                                      <p:cBhvr>
                                        <p:cTn id="19" dur="2000"/>
                                        <p:tgtEl>
                                          <p:spTgt spid="3">
                                            <p:txEl>
                                              <p:pRg st="0" end="0"/>
                                            </p:txEl>
                                          </p:spTgt>
                                        </p:tgtEl>
                                      </p:cBhvr>
                                    </p:animEffect>
                                    <p:set>
                                      <p:cBhvr>
                                        <p:cTn id="20"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40191C-FEB6-4532-BD9F-A05117353CD0}"/>
              </a:ext>
            </a:extLst>
          </p:cNvPr>
          <p:cNvSpPr>
            <a:spLocks noGrp="1"/>
          </p:cNvSpPr>
          <p:nvPr>
            <p:ph idx="1"/>
          </p:nvPr>
        </p:nvSpPr>
        <p:spPr>
          <a:xfrm>
            <a:off x="0" y="168676"/>
            <a:ext cx="12174245" cy="1660124"/>
          </a:xfrm>
        </p:spPr>
        <p:txBody>
          <a:bodyPr>
            <a:normAutofit fontScale="92500" lnSpcReduction="10000"/>
          </a:bodyPr>
          <a:lstStyle/>
          <a:p>
            <a:r>
              <a:rPr lang="en-US" dirty="0">
                <a:solidFill>
                  <a:schemeClr val="bg1"/>
                </a:solidFill>
                <a:latin typeface="Tw Cen MT Condensed" panose="020B0606020104020203" pitchFamily="34" charset="0"/>
              </a:rPr>
              <a:t>Risk associated with project outcomes is usually handled with </a:t>
            </a:r>
            <a:r>
              <a:rPr lang="en-US" dirty="0">
                <a:solidFill>
                  <a:schemeClr val="bg1"/>
                </a:solidFill>
                <a:latin typeface="Tw Cen MT Condensed" panose="020B0606020104020203" pitchFamily="34" charset="0"/>
                <a:hlinkClick r:id="rId2" tooltip="Probability theory">
                  <a:extLst>
                    <a:ext uri="{A12FA001-AC4F-418D-AE19-62706E023703}">
                      <ahyp:hlinkClr xmlns:ahyp="http://schemas.microsoft.com/office/drawing/2018/hyperlinkcolor" val="tx"/>
                    </a:ext>
                  </a:extLst>
                </a:hlinkClick>
              </a:rPr>
              <a:t>probability theory</a:t>
            </a:r>
            <a:r>
              <a:rPr lang="en-US" dirty="0">
                <a:solidFill>
                  <a:schemeClr val="bg1"/>
                </a:solidFill>
                <a:latin typeface="Tw Cen MT Condensed" panose="020B0606020104020203" pitchFamily="34" charset="0"/>
              </a:rPr>
              <a:t>. Although it can be factored into the discount rate (to have uncertainty increasing over time), it is usually considered separately. Particular consideration is often given to agent </a:t>
            </a:r>
            <a:r>
              <a:rPr lang="en-US" dirty="0">
                <a:solidFill>
                  <a:schemeClr val="bg1"/>
                </a:solidFill>
                <a:latin typeface="Tw Cen MT Condensed" panose="020B0606020104020203" pitchFamily="34" charset="0"/>
                <a:hlinkClick r:id="rId3" tooltip="Risk aversion">
                  <a:extLst>
                    <a:ext uri="{A12FA001-AC4F-418D-AE19-62706E023703}">
                      <ahyp:hlinkClr xmlns:ahyp="http://schemas.microsoft.com/office/drawing/2018/hyperlinkcolor" val="tx"/>
                    </a:ext>
                  </a:extLst>
                </a:hlinkClick>
              </a:rPr>
              <a:t>risk aversion</a:t>
            </a:r>
            <a:r>
              <a:rPr lang="en-US" dirty="0">
                <a:solidFill>
                  <a:schemeClr val="bg1"/>
                </a:solidFill>
                <a:latin typeface="Tw Cen MT Condensed" panose="020B0606020104020203" pitchFamily="34" charset="0"/>
              </a:rPr>
              <a:t>: preferring a situation with less uncertainty to one with greater uncertainty, even if the latter has a higher </a:t>
            </a:r>
            <a:r>
              <a:rPr lang="en-US" dirty="0">
                <a:solidFill>
                  <a:schemeClr val="bg1"/>
                </a:solidFill>
                <a:latin typeface="Tw Cen MT Condensed" panose="020B0606020104020203" pitchFamily="34" charset="0"/>
                <a:hlinkClick r:id="rId4" tooltip="Expected return">
                  <a:extLst>
                    <a:ext uri="{A12FA001-AC4F-418D-AE19-62706E023703}">
                      <ahyp:hlinkClr xmlns:ahyp="http://schemas.microsoft.com/office/drawing/2018/hyperlinkcolor" val="tx"/>
                    </a:ext>
                  </a:extLst>
                </a:hlinkClick>
              </a:rPr>
              <a:t>expected return</a:t>
            </a:r>
            <a:r>
              <a:rPr lang="en-US" dirty="0">
                <a:solidFill>
                  <a:schemeClr val="bg1"/>
                </a:solidFill>
                <a:latin typeface="Tw Cen MT Condensed" panose="020B0606020104020203" pitchFamily="34" charset="0"/>
              </a:rPr>
              <a:t>.</a:t>
            </a:r>
          </a:p>
          <a:p>
            <a:r>
              <a:rPr lang="en-US" dirty="0">
                <a:solidFill>
                  <a:schemeClr val="bg1"/>
                </a:solidFill>
                <a:latin typeface="Tw Cen MT Condensed" panose="020B0606020104020203" pitchFamily="34" charset="0"/>
              </a:rPr>
              <a:t>Uncertainty in CBA parameters can be evaluated with a </a:t>
            </a:r>
            <a:r>
              <a:rPr lang="en-US" dirty="0">
                <a:solidFill>
                  <a:schemeClr val="bg1"/>
                </a:solidFill>
                <a:latin typeface="Tw Cen MT Condensed" panose="020B0606020104020203" pitchFamily="34" charset="0"/>
                <a:hlinkClick r:id="rId5" tooltip="Sensitivity analysis">
                  <a:extLst>
                    <a:ext uri="{A12FA001-AC4F-418D-AE19-62706E023703}">
                      <ahyp:hlinkClr xmlns:ahyp="http://schemas.microsoft.com/office/drawing/2018/hyperlinkcolor" val="tx"/>
                    </a:ext>
                  </a:extLst>
                </a:hlinkClick>
              </a:rPr>
              <a:t>sensitivity analysis</a:t>
            </a:r>
            <a:r>
              <a:rPr lang="en-US" dirty="0">
                <a:solidFill>
                  <a:schemeClr val="bg1"/>
                </a:solidFill>
                <a:latin typeface="Tw Cen MT Condensed" panose="020B0606020104020203" pitchFamily="34" charset="0"/>
              </a:rPr>
              <a:t>, which indicates how results respond to parameter changes. A more formal risk analysis may also be undertaken with the </a:t>
            </a:r>
            <a:r>
              <a:rPr lang="en-US" dirty="0">
                <a:solidFill>
                  <a:schemeClr val="bg1"/>
                </a:solidFill>
                <a:latin typeface="Tw Cen MT Condensed" panose="020B0606020104020203" pitchFamily="34" charset="0"/>
                <a:hlinkClick r:id="rId6" tooltip="Monte Carlo method">
                  <a:extLst>
                    <a:ext uri="{A12FA001-AC4F-418D-AE19-62706E023703}">
                      <ahyp:hlinkClr xmlns:ahyp="http://schemas.microsoft.com/office/drawing/2018/hyperlinkcolor" val="tx"/>
                    </a:ext>
                  </a:extLst>
                </a:hlinkClick>
              </a:rPr>
              <a:t>Monte Carlo method</a:t>
            </a:r>
            <a:r>
              <a:rPr lang="en-US" dirty="0">
                <a:solidFill>
                  <a:schemeClr val="bg1"/>
                </a:solidFill>
                <a:latin typeface="Tw Cen MT Condensed" panose="020B0606020104020203" pitchFamily="34" charset="0"/>
              </a:rPr>
              <a:t>. However, even a low parameter of uncertainty does not guarantee the success of a project.</a:t>
            </a:r>
          </a:p>
          <a:p>
            <a:endParaRPr lang="en-US" dirty="0"/>
          </a:p>
        </p:txBody>
      </p:sp>
      <p:pic>
        <p:nvPicPr>
          <p:cNvPr id="5" name="Picture 4">
            <a:extLst>
              <a:ext uri="{FF2B5EF4-FFF2-40B4-BE49-F238E27FC236}">
                <a16:creationId xmlns:a16="http://schemas.microsoft.com/office/drawing/2014/main" id="{92815E71-70E5-4180-9595-36CF2599D7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15704" y="2356050"/>
            <a:ext cx="8360592" cy="3583111"/>
          </a:xfrm>
          <a:prstGeom prst="rect">
            <a:avLst/>
          </a:prstGeom>
        </p:spPr>
      </p:pic>
    </p:spTree>
    <p:extLst>
      <p:ext uri="{BB962C8B-B14F-4D97-AF65-F5344CB8AC3E}">
        <p14:creationId xmlns:p14="http://schemas.microsoft.com/office/powerpoint/2010/main" val="114877585"/>
      </p:ext>
    </p:extLst>
  </p:cSld>
  <p:clrMapOvr>
    <a:masterClrMapping/>
  </p:clrMapOvr>
  <mc:AlternateContent xmlns:mc="http://schemas.openxmlformats.org/markup-compatibility/2006">
    <mc:Choice xmlns:p14="http://schemas.microsoft.com/office/powerpoint/2010/main" Requires="p14">
      <p:transition spd="slow" p14:dur="2000" advTm="1000"/>
    </mc:Choice>
    <mc:Fallback>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par>
                          <p:cTn id="18" fill="hold">
                            <p:stCondLst>
                              <p:cond delay="1500"/>
                            </p:stCondLst>
                            <p:childTnLst>
                              <p:par>
                                <p:cTn id="19" presetID="16" presetClass="exit" presetSubtype="21" fill="hold" nodeType="afterEffect">
                                  <p:stCondLst>
                                    <p:cond delay="2750"/>
                                  </p:stCondLst>
                                  <p:childTnLst>
                                    <p:animEffect transition="out" filter="barn(inVertical)">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par>
                          <p:cTn id="22" fill="hold">
                            <p:stCondLst>
                              <p:cond delay="4750"/>
                            </p:stCondLst>
                            <p:childTnLst>
                              <p:par>
                                <p:cTn id="23" presetID="2" presetClass="exit" presetSubtype="4" fill="hold" grpId="1" nodeType="afterEffect">
                                  <p:stCondLst>
                                    <p:cond delay="0"/>
                                  </p:stCondLst>
                                  <p:childTnLst>
                                    <p:anim calcmode="lin" valueType="num">
                                      <p:cBhvr additive="base">
                                        <p:cTn id="24"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5" dur="500"/>
                                        <p:tgtEl>
                                          <p:spTgt spid="3">
                                            <p:txEl>
                                              <p:pRg st="0" end="0"/>
                                            </p:txEl>
                                          </p:spTgt>
                                        </p:tgtEl>
                                        <p:attrNameLst>
                                          <p:attrName>ppt_y</p:attrName>
                                        </p:attrNameLst>
                                      </p:cBhvr>
                                      <p:tavLst>
                                        <p:tav tm="0">
                                          <p:val>
                                            <p:strVal val="ppt_y"/>
                                          </p:val>
                                        </p:tav>
                                        <p:tav tm="100000">
                                          <p:val>
                                            <p:strVal val="1+ppt_h/2"/>
                                          </p:val>
                                        </p:tav>
                                      </p:tavLst>
                                    </p:anim>
                                    <p:set>
                                      <p:cBhvr>
                                        <p:cTn id="26" dur="1" fill="hold">
                                          <p:stCondLst>
                                            <p:cond delay="499"/>
                                          </p:stCondLst>
                                        </p:cTn>
                                        <p:tgtEl>
                                          <p:spTgt spid="3">
                                            <p:txEl>
                                              <p:pRg st="0" end="0"/>
                                            </p:txEl>
                                          </p:spTgt>
                                        </p:tgtEl>
                                        <p:attrNameLst>
                                          <p:attrName>style.visibility</p:attrName>
                                        </p:attrNameLst>
                                      </p:cBhvr>
                                      <p:to>
                                        <p:strVal val="hidden"/>
                                      </p:to>
                                    </p:set>
                                  </p:childTnLst>
                                </p:cTn>
                              </p:par>
                            </p:childTnLst>
                          </p:cTn>
                        </p:par>
                        <p:par>
                          <p:cTn id="27" fill="hold">
                            <p:stCondLst>
                              <p:cond delay="5250"/>
                            </p:stCondLst>
                            <p:childTnLst>
                              <p:par>
                                <p:cTn id="28" presetID="2" presetClass="exit" presetSubtype="4" fill="hold" grpId="1" nodeType="afterEffect">
                                  <p:stCondLst>
                                    <p:cond delay="0"/>
                                  </p:stCondLst>
                                  <p:childTnLst>
                                    <p:anim calcmode="lin" valueType="num">
                                      <p:cBhvr additive="base">
                                        <p:cTn id="29"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p:tgtEl>
                                          <p:spTgt spid="3">
                                            <p:txEl>
                                              <p:pRg st="1" end="1"/>
                                            </p:txEl>
                                          </p:spTgt>
                                        </p:tgtEl>
                                        <p:attrNameLst>
                                          <p:attrName>ppt_y</p:attrName>
                                        </p:attrNameLst>
                                      </p:cBhvr>
                                      <p:tavLst>
                                        <p:tav tm="0">
                                          <p:val>
                                            <p:strVal val="ppt_y"/>
                                          </p:val>
                                        </p:tav>
                                        <p:tav tm="100000">
                                          <p:val>
                                            <p:strVal val="1+ppt_h/2"/>
                                          </p:val>
                                        </p:tav>
                                      </p:tavLst>
                                    </p:anim>
                                    <p:set>
                                      <p:cBhvr>
                                        <p:cTn id="31"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D6479-E458-453D-B5DC-25B479281AD5}"/>
              </a:ext>
            </a:extLst>
          </p:cNvPr>
          <p:cNvSpPr>
            <a:spLocks noGrp="1"/>
          </p:cNvSpPr>
          <p:nvPr>
            <p:ph idx="1"/>
          </p:nvPr>
        </p:nvSpPr>
        <p:spPr>
          <a:xfrm>
            <a:off x="1573087" y="3733799"/>
            <a:ext cx="10018713" cy="3124201"/>
          </a:xfrm>
        </p:spPr>
        <p:txBody>
          <a:bodyPr>
            <a:normAutofit/>
          </a:bodyPr>
          <a:lstStyle/>
          <a:p>
            <a:r>
              <a:rPr lang="en-US" dirty="0">
                <a:latin typeface="Tw Cen MT Condensed" panose="020B0606020104020203" pitchFamily="34" charset="0"/>
              </a:rPr>
              <a:t>CBA has been criticized in some disciplines as it relies on the </a:t>
            </a:r>
            <a:r>
              <a:rPr lang="en-US" dirty="0">
                <a:latin typeface="Tw Cen MT Condensed" panose="020B0606020104020203" pitchFamily="34" charset="0"/>
                <a:hlinkClick r:id="rId2" tooltip="Kaldor–Hicks efficiency">
                  <a:extLst>
                    <a:ext uri="{A12FA001-AC4F-418D-AE19-62706E023703}">
                      <ahyp:hlinkClr xmlns:ahyp="http://schemas.microsoft.com/office/drawing/2018/hyperlinkcolor" val="tx"/>
                    </a:ext>
                  </a:extLst>
                </a:hlinkClick>
              </a:rPr>
              <a:t>Kaldor-Hicks</a:t>
            </a:r>
            <a:r>
              <a:rPr lang="en-US" dirty="0">
                <a:latin typeface="Tw Cen MT Condensed" panose="020B0606020104020203" pitchFamily="34" charset="0"/>
              </a:rPr>
              <a:t> criterion which does not take into account distributional issues. This means, that positive net-benefits are decisive, independent of who benefits and who loses when a certain policy or project is put into place. Phaneuf and </a:t>
            </a:r>
            <a:r>
              <a:rPr lang="en-US" dirty="0" err="1">
                <a:latin typeface="Tw Cen MT Condensed" panose="020B0606020104020203" pitchFamily="34" charset="0"/>
              </a:rPr>
              <a:t>Requate</a:t>
            </a:r>
            <a:r>
              <a:rPr lang="en-US" dirty="0">
                <a:latin typeface="Tw Cen MT Condensed" panose="020B0606020104020203" pitchFamily="34" charset="0"/>
              </a:rPr>
              <a:t> phrased it as follows "CBA today relies on the Kaldor-Hicks criteria to make statements about efficiency without addressing issues of income distribution. This has allowed economists to stay silent on issues of equity, while </a:t>
            </a:r>
            <a:r>
              <a:rPr lang="en-US" dirty="0" err="1">
                <a:latin typeface="Tw Cen MT Condensed" panose="020B0606020104020203" pitchFamily="34" charset="0"/>
              </a:rPr>
              <a:t>focussing</a:t>
            </a:r>
            <a:r>
              <a:rPr lang="en-US" dirty="0">
                <a:latin typeface="Tw Cen MT Condensed" panose="020B0606020104020203" pitchFamily="34" charset="0"/>
              </a:rPr>
              <a:t> on the more familiar task of measuring costs and benefits".</a:t>
            </a:r>
            <a:r>
              <a:rPr lang="en-US" baseline="30000" dirty="0">
                <a:latin typeface="Tw Cen MT Condensed" panose="020B0606020104020203" pitchFamily="34" charset="0"/>
              </a:rPr>
              <a:t>[</a:t>
            </a:r>
            <a:endParaRPr lang="en-US" dirty="0">
              <a:latin typeface="Tw Cen MT Condensed" panose="020B0606020104020203" pitchFamily="34" charset="0"/>
            </a:endParaRPr>
          </a:p>
        </p:txBody>
      </p:sp>
      <p:pic>
        <p:nvPicPr>
          <p:cNvPr id="5" name="Picture 4">
            <a:extLst>
              <a:ext uri="{FF2B5EF4-FFF2-40B4-BE49-F238E27FC236}">
                <a16:creationId xmlns:a16="http://schemas.microsoft.com/office/drawing/2014/main" id="{66A09F0D-23BC-4697-9DDC-4E5DB270AC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6881" y="350432"/>
            <a:ext cx="5976521" cy="3618394"/>
          </a:xfrm>
          <a:prstGeom prst="rect">
            <a:avLst/>
          </a:prstGeom>
        </p:spPr>
      </p:pic>
    </p:spTree>
    <p:extLst>
      <p:ext uri="{BB962C8B-B14F-4D97-AF65-F5344CB8AC3E}">
        <p14:creationId xmlns:p14="http://schemas.microsoft.com/office/powerpoint/2010/main" val="4047103269"/>
      </p:ext>
    </p:extLst>
  </p:cSld>
  <p:clrMapOvr>
    <a:masterClrMapping/>
  </p:clrMapOvr>
  <mc:AlternateContent xmlns:mc="http://schemas.openxmlformats.org/markup-compatibility/2006">
    <mc:Choice xmlns:p14="http://schemas.microsoft.com/office/powerpoint/2010/main" Requires="p14">
      <p:transition spd="slow" p14:dur="2000" advTm="1000"/>
    </mc:Choice>
    <mc:Fallback>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par>
                          <p:cTn id="16" fill="hold">
                            <p:stCondLst>
                              <p:cond delay="2500"/>
                            </p:stCondLst>
                            <p:childTnLst>
                              <p:par>
                                <p:cTn id="17" presetID="53" presetClass="exit" presetSubtype="32" fill="hold" grpId="1" nodeType="afterEffect">
                                  <p:stCondLst>
                                    <p:cond delay="2750"/>
                                  </p:stCondLst>
                                  <p:childTnLst>
                                    <p:anim calcmode="lin" valueType="num">
                                      <p:cBhvr>
                                        <p:cTn id="18" dur="500"/>
                                        <p:tgtEl>
                                          <p:spTgt spid="3">
                                            <p:txEl>
                                              <p:pRg st="0" end="0"/>
                                            </p:txEl>
                                          </p:spTgt>
                                        </p:tgtEl>
                                        <p:attrNameLst>
                                          <p:attrName>ppt_w</p:attrName>
                                        </p:attrNameLst>
                                      </p:cBhvr>
                                      <p:tavLst>
                                        <p:tav tm="0">
                                          <p:val>
                                            <p:strVal val="ppt_w"/>
                                          </p:val>
                                        </p:tav>
                                        <p:tav tm="100000">
                                          <p:val>
                                            <p:fltVal val="0"/>
                                          </p:val>
                                        </p:tav>
                                      </p:tavLst>
                                    </p:anim>
                                    <p:anim calcmode="lin" valueType="num">
                                      <p:cBhvr>
                                        <p:cTn id="19" dur="500"/>
                                        <p:tgtEl>
                                          <p:spTgt spid="3">
                                            <p:txEl>
                                              <p:pRg st="0" end="0"/>
                                            </p:txEl>
                                          </p:spTgt>
                                        </p:tgtEl>
                                        <p:attrNameLst>
                                          <p:attrName>ppt_h</p:attrName>
                                        </p:attrNameLst>
                                      </p:cBhvr>
                                      <p:tavLst>
                                        <p:tav tm="0">
                                          <p:val>
                                            <p:strVal val="ppt_h"/>
                                          </p:val>
                                        </p:tav>
                                        <p:tav tm="100000">
                                          <p:val>
                                            <p:fltVal val="0"/>
                                          </p:val>
                                        </p:tav>
                                      </p:tavLst>
                                    </p:anim>
                                    <p:animEffect transition="out" filter="fade">
                                      <p:cBhvr>
                                        <p:cTn id="20" dur="500"/>
                                        <p:tgtEl>
                                          <p:spTgt spid="3">
                                            <p:txEl>
                                              <p:pRg st="0" end="0"/>
                                            </p:txEl>
                                          </p:spTgt>
                                        </p:tgtEl>
                                      </p:cBhvr>
                                    </p:animEffect>
                                    <p:set>
                                      <p:cBhvr>
                                        <p:cTn id="21" dur="1" fill="hold">
                                          <p:stCondLst>
                                            <p:cond delay="499"/>
                                          </p:stCondLst>
                                        </p:cTn>
                                        <p:tgtEl>
                                          <p:spTgt spid="3">
                                            <p:txEl>
                                              <p:pRg st="0" end="0"/>
                                            </p:txEl>
                                          </p:spTgt>
                                        </p:tgtEl>
                                        <p:attrNameLst>
                                          <p:attrName>style.visibility</p:attrName>
                                        </p:attrNameLst>
                                      </p:cBhvr>
                                      <p:to>
                                        <p:strVal val="hidden"/>
                                      </p:to>
                                    </p:set>
                                  </p:childTnLst>
                                </p:cTn>
                              </p:par>
                            </p:childTnLst>
                          </p:cTn>
                        </p:par>
                        <p:par>
                          <p:cTn id="22" fill="hold">
                            <p:stCondLst>
                              <p:cond delay="5750"/>
                            </p:stCondLst>
                            <p:childTnLst>
                              <p:par>
                                <p:cTn id="23" presetID="45" presetClass="exit" presetSubtype="0" fill="hold" nodeType="afterEffect">
                                  <p:stCondLst>
                                    <p:cond delay="0"/>
                                  </p:stCondLst>
                                  <p:childTnLst>
                                    <p:animEffect transition="out" filter="fade">
                                      <p:cBhvr>
                                        <p:cTn id="24" dur="2000"/>
                                        <p:tgtEl>
                                          <p:spTgt spid="5"/>
                                        </p:tgtEl>
                                      </p:cBhvr>
                                    </p:animEffect>
                                    <p:anim calcmode="lin" valueType="num">
                                      <p:cBhvr>
                                        <p:cTn id="25"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6" dur="2000"/>
                                        <p:tgtEl>
                                          <p:spTgt spid="5"/>
                                        </p:tgtEl>
                                        <p:attrNameLst>
                                          <p:attrName>ppt_h</p:attrName>
                                        </p:attrNameLst>
                                      </p:cBhvr>
                                      <p:tavLst>
                                        <p:tav tm="0">
                                          <p:val>
                                            <p:strVal val="ppt_h"/>
                                          </p:val>
                                        </p:tav>
                                        <p:tav tm="100000">
                                          <p:val>
                                            <p:strVal val="ppt_h"/>
                                          </p:val>
                                        </p:tav>
                                      </p:tavLst>
                                    </p:anim>
                                    <p:set>
                                      <p:cBhvr>
                                        <p:cTn id="2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B8CCB7-909C-41F1-B9F8-CAAA82E725C5}"/>
              </a:ext>
            </a:extLst>
          </p:cNvPr>
          <p:cNvSpPr>
            <a:spLocks noGrp="1"/>
          </p:cNvSpPr>
          <p:nvPr>
            <p:ph idx="1"/>
          </p:nvPr>
        </p:nvSpPr>
        <p:spPr>
          <a:xfrm>
            <a:off x="6178857" y="222875"/>
            <a:ext cx="5458007" cy="6470887"/>
          </a:xfrm>
        </p:spPr>
        <p:txBody>
          <a:bodyPr>
            <a:normAutofit fontScale="92500" lnSpcReduction="10000"/>
          </a:bodyPr>
          <a:lstStyle/>
          <a:p>
            <a:r>
              <a:rPr lang="en-US" dirty="0">
                <a:effectLst/>
                <a:latin typeface="Tw Cen MT Condensed" panose="020B0606020104020203" pitchFamily="34" charset="0"/>
              </a:rPr>
              <a:t>The increased use of CBA in the US regulatory process is often associated with President </a:t>
            </a:r>
            <a:r>
              <a:rPr lang="en-US" dirty="0">
                <a:effectLst/>
                <a:latin typeface="Tw Cen MT Condensed" panose="020B0606020104020203" pitchFamily="34" charset="0"/>
                <a:hlinkClick r:id="rId2" tooltip="Ronald Reagan">
                  <a:extLst>
                    <a:ext uri="{A12FA001-AC4F-418D-AE19-62706E023703}">
                      <ahyp:hlinkClr xmlns:ahyp="http://schemas.microsoft.com/office/drawing/2018/hyperlinkcolor" val="tx"/>
                    </a:ext>
                  </a:extLst>
                </a:hlinkClick>
              </a:rPr>
              <a:t>Ronald Reagan</a:t>
            </a:r>
            <a:r>
              <a:rPr lang="en-US" dirty="0">
                <a:effectLst/>
                <a:latin typeface="Tw Cen MT Condensed" panose="020B0606020104020203" pitchFamily="34" charset="0"/>
              </a:rPr>
              <a:t>'s administration. Although CBA in US policy-making dates back several decades, Reagan's Executive Order 12291 mandated its use in the regulatory process. After campaigning on a deregulation platform, he issued the 1981 EO authorizing the </a:t>
            </a:r>
            <a:r>
              <a:rPr lang="en-US" dirty="0">
                <a:effectLst/>
                <a:latin typeface="Tw Cen MT Condensed" panose="020B0606020104020203" pitchFamily="34" charset="0"/>
                <a:hlinkClick r:id="rId3" tooltip="Office of Information and Regulatory Affairs">
                  <a:extLst>
                    <a:ext uri="{A12FA001-AC4F-418D-AE19-62706E023703}">
                      <ahyp:hlinkClr xmlns:ahyp="http://schemas.microsoft.com/office/drawing/2018/hyperlinkcolor" val="tx"/>
                    </a:ext>
                  </a:extLst>
                </a:hlinkClick>
              </a:rPr>
              <a:t>Office of Information and Regulatory Affairs</a:t>
            </a:r>
            <a:r>
              <a:rPr lang="en-US" dirty="0">
                <a:effectLst/>
                <a:latin typeface="Tw Cen MT Condensed" panose="020B0606020104020203" pitchFamily="34" charset="0"/>
              </a:rPr>
              <a:t> (OIRA) to review agency regulations and requiring federal agencies to produce regulatory impact analyses when the estimated annual impact exceeded $100 million. During the 1980s, academic and institutional critiques of CBA emerged. The three main criticisms were:</a:t>
            </a:r>
          </a:p>
          <a:p>
            <a:r>
              <a:rPr lang="en-US" dirty="0">
                <a:effectLst/>
                <a:latin typeface="Tw Cen MT Condensed" panose="020B0606020104020203" pitchFamily="34" charset="0"/>
              </a:rPr>
              <a:t>That CBA could be used for political goals. Debates on the merits of cost and benefit comparisons can be used to sidestep political or philosophical goals, rules and regulations.</a:t>
            </a:r>
          </a:p>
          <a:p>
            <a:r>
              <a:rPr lang="en-US" dirty="0">
                <a:effectLst/>
                <a:latin typeface="Tw Cen MT Condensed" panose="020B0606020104020203" pitchFamily="34" charset="0"/>
              </a:rPr>
              <a:t>That CBA is inherently anti-regulatory, and therefore a biased tool. The monetization of policy impacts is an inappropriate tool for assessing mortality risks and distributional impacts.</a:t>
            </a:r>
          </a:p>
          <a:p>
            <a:r>
              <a:rPr lang="en-US" dirty="0">
                <a:effectLst/>
                <a:latin typeface="Tw Cen MT Condensed" panose="020B0606020104020203" pitchFamily="34" charset="0"/>
              </a:rPr>
              <a:t>That the length of time necessary to complete CBA can create significant delays, which can impede policy regulation.</a:t>
            </a:r>
          </a:p>
          <a:p>
            <a:endParaRPr lang="en-US" dirty="0">
              <a:latin typeface="Tw Cen MT Condensed" panose="020B0606020104020203" pitchFamily="34" charset="0"/>
            </a:endParaRPr>
          </a:p>
        </p:txBody>
      </p:sp>
      <p:pic>
        <p:nvPicPr>
          <p:cNvPr id="5" name="Picture 4">
            <a:extLst>
              <a:ext uri="{FF2B5EF4-FFF2-40B4-BE49-F238E27FC236}">
                <a16:creationId xmlns:a16="http://schemas.microsoft.com/office/drawing/2014/main" id="{6459D6CE-2D6F-43E2-8E4F-EB6E180937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071" y="931045"/>
            <a:ext cx="4796073" cy="4995909"/>
          </a:xfrm>
          <a:prstGeom prst="rect">
            <a:avLst/>
          </a:prstGeom>
        </p:spPr>
      </p:pic>
    </p:spTree>
    <p:extLst>
      <p:ext uri="{BB962C8B-B14F-4D97-AF65-F5344CB8AC3E}">
        <p14:creationId xmlns:p14="http://schemas.microsoft.com/office/powerpoint/2010/main" val="98636121"/>
      </p:ext>
    </p:extLst>
  </p:cSld>
  <p:clrMapOvr>
    <a:masterClrMapping/>
  </p:clrMapOvr>
  <mc:AlternateContent xmlns:mc="http://schemas.openxmlformats.org/markup-compatibility/2006">
    <mc:Choice xmlns:p14="http://schemas.microsoft.com/office/powerpoint/2010/main" Requires="p14">
      <p:transition spd="slow" p14:dur="2000" advTm="1000"/>
    </mc:Choice>
    <mc:Fallback>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31" presetClass="exit" presetSubtype="0" fill="hold" nodeType="afterEffect">
                                  <p:stCondLst>
                                    <p:cond delay="2750"/>
                                  </p:stCondLst>
                                  <p:childTnLst>
                                    <p:anim calcmode="lin" valueType="num">
                                      <p:cBhvr>
                                        <p:cTn id="33" dur="1000"/>
                                        <p:tgtEl>
                                          <p:spTgt spid="5"/>
                                        </p:tgtEl>
                                        <p:attrNameLst>
                                          <p:attrName>ppt_w</p:attrName>
                                        </p:attrNameLst>
                                      </p:cBhvr>
                                      <p:tavLst>
                                        <p:tav tm="0">
                                          <p:val>
                                            <p:strVal val="ppt_w"/>
                                          </p:val>
                                        </p:tav>
                                        <p:tav tm="100000">
                                          <p:val>
                                            <p:fltVal val="0"/>
                                          </p:val>
                                        </p:tav>
                                      </p:tavLst>
                                    </p:anim>
                                    <p:anim calcmode="lin" valueType="num">
                                      <p:cBhvr>
                                        <p:cTn id="34" dur="1000"/>
                                        <p:tgtEl>
                                          <p:spTgt spid="5"/>
                                        </p:tgtEl>
                                        <p:attrNameLst>
                                          <p:attrName>ppt_h</p:attrName>
                                        </p:attrNameLst>
                                      </p:cBhvr>
                                      <p:tavLst>
                                        <p:tav tm="0">
                                          <p:val>
                                            <p:strVal val="ppt_h"/>
                                          </p:val>
                                        </p:tav>
                                        <p:tav tm="100000">
                                          <p:val>
                                            <p:fltVal val="0"/>
                                          </p:val>
                                        </p:tav>
                                      </p:tavLst>
                                    </p:anim>
                                    <p:anim calcmode="lin" valueType="num">
                                      <p:cBhvr>
                                        <p:cTn id="35" dur="1000"/>
                                        <p:tgtEl>
                                          <p:spTgt spid="5"/>
                                        </p:tgtEl>
                                        <p:attrNameLst>
                                          <p:attrName>style.rotation</p:attrName>
                                        </p:attrNameLst>
                                      </p:cBhvr>
                                      <p:tavLst>
                                        <p:tav tm="0">
                                          <p:val>
                                            <p:fltVal val="0"/>
                                          </p:val>
                                        </p:tav>
                                        <p:tav tm="100000">
                                          <p:val>
                                            <p:fltVal val="90"/>
                                          </p:val>
                                        </p:tav>
                                      </p:tavLst>
                                    </p:anim>
                                    <p:animEffect transition="out" filter="fade">
                                      <p:cBhvr>
                                        <p:cTn id="36" dur="1000"/>
                                        <p:tgtEl>
                                          <p:spTgt spid="5"/>
                                        </p:tgtEl>
                                      </p:cBhvr>
                                    </p:animEffect>
                                    <p:set>
                                      <p:cBhvr>
                                        <p:cTn id="37" dur="1" fill="hold">
                                          <p:stCondLst>
                                            <p:cond delay="999"/>
                                          </p:stCondLst>
                                        </p:cTn>
                                        <p:tgtEl>
                                          <p:spTgt spid="5"/>
                                        </p:tgtEl>
                                        <p:attrNameLst>
                                          <p:attrName>style.visibility</p:attrName>
                                        </p:attrNameLst>
                                      </p:cBhvr>
                                      <p:to>
                                        <p:strVal val="hidden"/>
                                      </p:to>
                                    </p:set>
                                  </p:childTnLst>
                                </p:cTn>
                              </p:par>
                              <p:par>
                                <p:cTn id="38" presetID="42" presetClass="exit" presetSubtype="0" fill="hold" grpId="1" nodeType="withEffect">
                                  <p:stCondLst>
                                    <p:cond delay="2750"/>
                                  </p:stCondLst>
                                  <p:childTnLst>
                                    <p:animEffect transition="out" filter="fade">
                                      <p:cBhvr>
                                        <p:cTn id="39" dur="1000"/>
                                        <p:tgtEl>
                                          <p:spTgt spid="3">
                                            <p:txEl>
                                              <p:pRg st="0" end="0"/>
                                            </p:txEl>
                                          </p:spTgt>
                                        </p:tgtEl>
                                      </p:cBhvr>
                                    </p:animEffect>
                                    <p:anim calcmode="lin" valueType="num">
                                      <p:cBhvr>
                                        <p:cTn id="40" dur="1000"/>
                                        <p:tgtEl>
                                          <p:spTgt spid="3">
                                            <p:txEl>
                                              <p:pRg st="0" end="0"/>
                                            </p:txEl>
                                          </p:spTgt>
                                        </p:tgtEl>
                                        <p:attrNameLst>
                                          <p:attrName>ppt_x</p:attrName>
                                        </p:attrNameLst>
                                      </p:cBhvr>
                                      <p:tavLst>
                                        <p:tav tm="0">
                                          <p:val>
                                            <p:strVal val="ppt_x"/>
                                          </p:val>
                                        </p:tav>
                                        <p:tav tm="100000">
                                          <p:val>
                                            <p:strVal val="ppt_x"/>
                                          </p:val>
                                        </p:tav>
                                      </p:tavLst>
                                    </p:anim>
                                    <p:anim calcmode="lin" valueType="num">
                                      <p:cBhvr>
                                        <p:cTn id="41" dur="1000"/>
                                        <p:tgtEl>
                                          <p:spTgt spid="3">
                                            <p:txEl>
                                              <p:pRg st="0" end="0"/>
                                            </p:txEl>
                                          </p:spTgt>
                                        </p:tgtEl>
                                        <p:attrNameLst>
                                          <p:attrName>ppt_y</p:attrName>
                                        </p:attrNameLst>
                                      </p:cBhvr>
                                      <p:tavLst>
                                        <p:tav tm="0">
                                          <p:val>
                                            <p:strVal val="ppt_y"/>
                                          </p:val>
                                        </p:tav>
                                        <p:tav tm="100000">
                                          <p:val>
                                            <p:strVal val="ppt_y+.1"/>
                                          </p:val>
                                        </p:tav>
                                      </p:tavLst>
                                    </p:anim>
                                    <p:set>
                                      <p:cBhvr>
                                        <p:cTn id="42" dur="1" fill="hold">
                                          <p:stCondLst>
                                            <p:cond delay="999"/>
                                          </p:stCondLst>
                                        </p:cTn>
                                        <p:tgtEl>
                                          <p:spTgt spid="3">
                                            <p:txEl>
                                              <p:pRg st="0" end="0"/>
                                            </p:txEl>
                                          </p:spTgt>
                                        </p:tgtEl>
                                        <p:attrNameLst>
                                          <p:attrName>style.visibility</p:attrName>
                                        </p:attrNameLst>
                                      </p:cBhvr>
                                      <p:to>
                                        <p:strVal val="hidden"/>
                                      </p:to>
                                    </p:set>
                                  </p:childTnLst>
                                </p:cTn>
                              </p:par>
                              <p:par>
                                <p:cTn id="43" presetID="42" presetClass="exit" presetSubtype="0" fill="hold" grpId="1" nodeType="withEffect">
                                  <p:stCondLst>
                                    <p:cond delay="2750"/>
                                  </p:stCondLst>
                                  <p:childTnLst>
                                    <p:animEffect transition="out" filter="fade">
                                      <p:cBhvr>
                                        <p:cTn id="44" dur="1000"/>
                                        <p:tgtEl>
                                          <p:spTgt spid="3">
                                            <p:txEl>
                                              <p:pRg st="1" end="1"/>
                                            </p:txEl>
                                          </p:spTgt>
                                        </p:tgtEl>
                                      </p:cBhvr>
                                    </p:animEffect>
                                    <p:anim calcmode="lin" valueType="num">
                                      <p:cBhvr>
                                        <p:cTn id="45" dur="1000"/>
                                        <p:tgtEl>
                                          <p:spTgt spid="3">
                                            <p:txEl>
                                              <p:pRg st="1" end="1"/>
                                            </p:txEl>
                                          </p:spTgt>
                                        </p:tgtEl>
                                        <p:attrNameLst>
                                          <p:attrName>ppt_x</p:attrName>
                                        </p:attrNameLst>
                                      </p:cBhvr>
                                      <p:tavLst>
                                        <p:tav tm="0">
                                          <p:val>
                                            <p:strVal val="ppt_x"/>
                                          </p:val>
                                        </p:tav>
                                        <p:tav tm="100000">
                                          <p:val>
                                            <p:strVal val="ppt_x"/>
                                          </p:val>
                                        </p:tav>
                                      </p:tavLst>
                                    </p:anim>
                                    <p:anim calcmode="lin" valueType="num">
                                      <p:cBhvr>
                                        <p:cTn id="46" dur="1000"/>
                                        <p:tgtEl>
                                          <p:spTgt spid="3">
                                            <p:txEl>
                                              <p:pRg st="1" end="1"/>
                                            </p:txEl>
                                          </p:spTgt>
                                        </p:tgtEl>
                                        <p:attrNameLst>
                                          <p:attrName>ppt_y</p:attrName>
                                        </p:attrNameLst>
                                      </p:cBhvr>
                                      <p:tavLst>
                                        <p:tav tm="0">
                                          <p:val>
                                            <p:strVal val="ppt_y"/>
                                          </p:val>
                                        </p:tav>
                                        <p:tav tm="100000">
                                          <p:val>
                                            <p:strVal val="ppt_y+.1"/>
                                          </p:val>
                                        </p:tav>
                                      </p:tavLst>
                                    </p:anim>
                                    <p:set>
                                      <p:cBhvr>
                                        <p:cTn id="47" dur="1" fill="hold">
                                          <p:stCondLst>
                                            <p:cond delay="999"/>
                                          </p:stCondLst>
                                        </p:cTn>
                                        <p:tgtEl>
                                          <p:spTgt spid="3">
                                            <p:txEl>
                                              <p:pRg st="1" end="1"/>
                                            </p:txEl>
                                          </p:spTgt>
                                        </p:tgtEl>
                                        <p:attrNameLst>
                                          <p:attrName>style.visibility</p:attrName>
                                        </p:attrNameLst>
                                      </p:cBhvr>
                                      <p:to>
                                        <p:strVal val="hidden"/>
                                      </p:to>
                                    </p:set>
                                  </p:childTnLst>
                                </p:cTn>
                              </p:par>
                              <p:par>
                                <p:cTn id="48" presetID="42" presetClass="exit" presetSubtype="0" fill="hold" grpId="1" nodeType="withEffect">
                                  <p:stCondLst>
                                    <p:cond delay="2750"/>
                                  </p:stCondLst>
                                  <p:childTnLst>
                                    <p:animEffect transition="out" filter="fade">
                                      <p:cBhvr>
                                        <p:cTn id="49" dur="1000"/>
                                        <p:tgtEl>
                                          <p:spTgt spid="3">
                                            <p:txEl>
                                              <p:pRg st="2" end="2"/>
                                            </p:txEl>
                                          </p:spTgt>
                                        </p:tgtEl>
                                      </p:cBhvr>
                                    </p:animEffect>
                                    <p:anim calcmode="lin" valueType="num">
                                      <p:cBhvr>
                                        <p:cTn id="50" dur="1000"/>
                                        <p:tgtEl>
                                          <p:spTgt spid="3">
                                            <p:txEl>
                                              <p:pRg st="2" end="2"/>
                                            </p:txEl>
                                          </p:spTgt>
                                        </p:tgtEl>
                                        <p:attrNameLst>
                                          <p:attrName>ppt_x</p:attrName>
                                        </p:attrNameLst>
                                      </p:cBhvr>
                                      <p:tavLst>
                                        <p:tav tm="0">
                                          <p:val>
                                            <p:strVal val="ppt_x"/>
                                          </p:val>
                                        </p:tav>
                                        <p:tav tm="100000">
                                          <p:val>
                                            <p:strVal val="ppt_x"/>
                                          </p:val>
                                        </p:tav>
                                      </p:tavLst>
                                    </p:anim>
                                    <p:anim calcmode="lin" valueType="num">
                                      <p:cBhvr>
                                        <p:cTn id="51" dur="1000"/>
                                        <p:tgtEl>
                                          <p:spTgt spid="3">
                                            <p:txEl>
                                              <p:pRg st="2" end="2"/>
                                            </p:txEl>
                                          </p:spTgt>
                                        </p:tgtEl>
                                        <p:attrNameLst>
                                          <p:attrName>ppt_y</p:attrName>
                                        </p:attrNameLst>
                                      </p:cBhvr>
                                      <p:tavLst>
                                        <p:tav tm="0">
                                          <p:val>
                                            <p:strVal val="ppt_y"/>
                                          </p:val>
                                        </p:tav>
                                        <p:tav tm="100000">
                                          <p:val>
                                            <p:strVal val="ppt_y+.1"/>
                                          </p:val>
                                        </p:tav>
                                      </p:tavLst>
                                    </p:anim>
                                    <p:set>
                                      <p:cBhvr>
                                        <p:cTn id="52" dur="1" fill="hold">
                                          <p:stCondLst>
                                            <p:cond delay="999"/>
                                          </p:stCondLst>
                                        </p:cTn>
                                        <p:tgtEl>
                                          <p:spTgt spid="3">
                                            <p:txEl>
                                              <p:pRg st="2" end="2"/>
                                            </p:txEl>
                                          </p:spTgt>
                                        </p:tgtEl>
                                        <p:attrNameLst>
                                          <p:attrName>style.visibility</p:attrName>
                                        </p:attrNameLst>
                                      </p:cBhvr>
                                      <p:to>
                                        <p:strVal val="hidden"/>
                                      </p:to>
                                    </p:set>
                                  </p:childTnLst>
                                </p:cTn>
                              </p:par>
                              <p:par>
                                <p:cTn id="53" presetID="42" presetClass="exit" presetSubtype="0" fill="hold" grpId="1" nodeType="withEffect">
                                  <p:stCondLst>
                                    <p:cond delay="2750"/>
                                  </p:stCondLst>
                                  <p:childTnLst>
                                    <p:animEffect transition="out" filter="fade">
                                      <p:cBhvr>
                                        <p:cTn id="54" dur="1000"/>
                                        <p:tgtEl>
                                          <p:spTgt spid="3">
                                            <p:txEl>
                                              <p:pRg st="3" end="3"/>
                                            </p:txEl>
                                          </p:spTgt>
                                        </p:tgtEl>
                                      </p:cBhvr>
                                    </p:animEffect>
                                    <p:anim calcmode="lin" valueType="num">
                                      <p:cBhvr>
                                        <p:cTn id="55" dur="1000"/>
                                        <p:tgtEl>
                                          <p:spTgt spid="3">
                                            <p:txEl>
                                              <p:pRg st="3" end="3"/>
                                            </p:txEl>
                                          </p:spTgt>
                                        </p:tgtEl>
                                        <p:attrNameLst>
                                          <p:attrName>ppt_x</p:attrName>
                                        </p:attrNameLst>
                                      </p:cBhvr>
                                      <p:tavLst>
                                        <p:tav tm="0">
                                          <p:val>
                                            <p:strVal val="ppt_x"/>
                                          </p:val>
                                        </p:tav>
                                        <p:tav tm="100000">
                                          <p:val>
                                            <p:strVal val="ppt_x"/>
                                          </p:val>
                                        </p:tav>
                                      </p:tavLst>
                                    </p:anim>
                                    <p:anim calcmode="lin" valueType="num">
                                      <p:cBhvr>
                                        <p:cTn id="56" dur="1000"/>
                                        <p:tgtEl>
                                          <p:spTgt spid="3">
                                            <p:txEl>
                                              <p:pRg st="3" end="3"/>
                                            </p:txEl>
                                          </p:spTgt>
                                        </p:tgtEl>
                                        <p:attrNameLst>
                                          <p:attrName>ppt_y</p:attrName>
                                        </p:attrNameLst>
                                      </p:cBhvr>
                                      <p:tavLst>
                                        <p:tav tm="0">
                                          <p:val>
                                            <p:strVal val="ppt_y"/>
                                          </p:val>
                                        </p:tav>
                                        <p:tav tm="100000">
                                          <p:val>
                                            <p:strVal val="ppt_y+.1"/>
                                          </p:val>
                                        </p:tav>
                                      </p:tavLst>
                                    </p:anim>
                                    <p:set>
                                      <p:cBhvr>
                                        <p:cTn id="57"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151204-38A5-41F0-B726-4848AD4C5CA4}"/>
              </a:ext>
            </a:extLst>
          </p:cNvPr>
          <p:cNvSpPr/>
          <p:nvPr/>
        </p:nvSpPr>
        <p:spPr>
          <a:xfrm>
            <a:off x="2696597" y="3189249"/>
            <a:ext cx="6798806" cy="2926080"/>
          </a:xfrm>
          <a:prstGeom prst="rect">
            <a:avLst/>
          </a:prstGeom>
          <a:noFill/>
        </p:spPr>
        <p:txBody>
          <a:bodyPr wrap="square" lIns="91440" tIns="45720" rIns="91440" bIns="45720">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en-US" sz="5400" b="1" dirty="0">
                <a:ln>
                  <a:solidFill>
                    <a:schemeClr val="accent2">
                      <a:lumMod val="60000"/>
                      <a:lumOff val="40000"/>
                    </a:schemeClr>
                  </a:solidFill>
                </a:ln>
                <a:solidFill>
                  <a:schemeClr val="accent6">
                    <a:lumMod val="75000"/>
                  </a:schemeClr>
                </a:solidFill>
              </a:rPr>
              <a:t>THE END</a:t>
            </a:r>
          </a:p>
        </p:txBody>
      </p:sp>
    </p:spTree>
    <p:extLst>
      <p:ext uri="{BB962C8B-B14F-4D97-AF65-F5344CB8AC3E}">
        <p14:creationId xmlns:p14="http://schemas.microsoft.com/office/powerpoint/2010/main" val="1353065172"/>
      </p:ext>
    </p:extLst>
  </p:cSld>
  <p:clrMapOvr>
    <a:masterClrMapping/>
  </p:clrMapOvr>
  <mc:AlternateContent xmlns:mc="http://schemas.openxmlformats.org/markup-compatibility/2006">
    <mc:Choice xmlns:p14="http://schemas.microsoft.com/office/powerpoint/2010/main" Requires="p14">
      <p:transition spd="slow" p14:dur="2000" advTm="1000"/>
    </mc:Choice>
    <mc:Fallback>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_rels/theme6.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4.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5.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6.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Gallery</Template>
  <TotalTime>35</TotalTime>
  <Words>48</Words>
  <Application>Microsoft Office PowerPoint</Application>
  <PresentationFormat>Widescreen</PresentationFormat>
  <Paragraphs>11</Paragraphs>
  <Slides>6</Slides>
  <Notes>0</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6</vt:i4>
      </vt:variant>
    </vt:vector>
  </HeadingPairs>
  <TitlesOfParts>
    <vt:vector size="21" baseType="lpstr">
      <vt:lpstr>Arial</vt:lpstr>
      <vt:lpstr>Bookman Old Style</vt:lpstr>
      <vt:lpstr>Century Gothic</vt:lpstr>
      <vt:lpstr>Corbel</vt:lpstr>
      <vt:lpstr>Rockwell</vt:lpstr>
      <vt:lpstr>Tw Cen MT</vt:lpstr>
      <vt:lpstr>Tw Cen MT Condensed</vt:lpstr>
      <vt:lpstr>Wingdings</vt:lpstr>
      <vt:lpstr>Wingdings 3</vt:lpstr>
      <vt:lpstr>Slice</vt:lpstr>
      <vt:lpstr>Integral</vt:lpstr>
      <vt:lpstr>Banded</vt:lpstr>
      <vt:lpstr>Parallax</vt:lpstr>
      <vt:lpstr>Damask</vt:lpstr>
      <vt:lpstr>Circuit</vt:lpstr>
      <vt:lpstr>Cost–benefit analysis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Cost–benefit analysis</dc:title>
  <dc:creator>Medeea</dc:creator>
  <cp:lastModifiedBy>Medeea</cp:lastModifiedBy>
  <cp:revision>4</cp:revision>
  <dcterms:created xsi:type="dcterms:W3CDTF">2019-12-21T04:05:38Z</dcterms:created>
  <dcterms:modified xsi:type="dcterms:W3CDTF">2019-12-21T04:40:54Z</dcterms:modified>
</cp:coreProperties>
</file>